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60" r:id="rId4"/>
    <p:sldId id="343" r:id="rId5"/>
    <p:sldId id="344" r:id="rId6"/>
    <p:sldId id="346" r:id="rId7"/>
    <p:sldId id="365" r:id="rId8"/>
    <p:sldId id="366" r:id="rId9"/>
    <p:sldId id="367" r:id="rId10"/>
    <p:sldId id="360" r:id="rId11"/>
    <p:sldId id="361" r:id="rId12"/>
    <p:sldId id="362" r:id="rId13"/>
    <p:sldId id="363" r:id="rId14"/>
    <p:sldId id="364" r:id="rId15"/>
    <p:sldId id="381" r:id="rId16"/>
    <p:sldId id="382" r:id="rId17"/>
    <p:sldId id="383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47" r:id="rId27"/>
    <p:sldId id="348" r:id="rId28"/>
    <p:sldId id="357" r:id="rId29"/>
    <p:sldId id="349" r:id="rId30"/>
    <p:sldId id="350" r:id="rId31"/>
    <p:sldId id="351" r:id="rId32"/>
    <p:sldId id="352" r:id="rId33"/>
    <p:sldId id="355" r:id="rId34"/>
    <p:sldId id="353" r:id="rId35"/>
    <p:sldId id="354" r:id="rId36"/>
    <p:sldId id="35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24912-0658-4B72-9857-E8A22B24D5B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6A9C1-7491-44C8-AA84-FFFFA7F2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5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0D181-2479-4F51-A6FD-89875E0A1C89}" type="slidenum">
              <a:rPr lang="en-US"/>
              <a:pPr/>
              <a:t>15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8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4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7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8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9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0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0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462D-F78C-4822-BBDA-03A70211F70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5DDD4-0707-45E0-B88A-8D53D58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&amp; Polymorphism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Inheritance &amp; Constructor Ordering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43434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class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A(int i) :m_i(i)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  cout &lt;&lt; "A“ &lt;&lt; endl;}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~A() {cout&lt;&lt;"~A"&lt;&lt;endl;}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private: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int m_i;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class B : public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B(int i, int j) :A(i), m_j(j)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  cout &lt;&lt; “B” &lt;&lt; endl;}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~B() {cout &lt;&lt; “~B” &lt;&lt; endl;}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private: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	int m_j_;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int main (int, char *[])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 B b(2,3);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295400"/>
            <a:ext cx="4953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Class and member construction order 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 constructor called on object b in main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Arial" pitchFamily="34" charset="0"/>
              </a:rPr>
              <a:t>Passes integer values 2 and 3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 constructor calls A constructor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Arial" pitchFamily="34" charset="0"/>
              </a:rPr>
              <a:t>passes value 2 to A constructor via initializer list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A constructor initializes member </a:t>
            </a:r>
            <a:r>
              <a:rPr lang="en-US" sz="1800" b="1">
                <a:latin typeface="Courier New" pitchFamily="49" charset="0"/>
              </a:rPr>
              <a:t>m_i</a:t>
            </a:r>
            <a:r>
              <a:rPr lang="en-US" sz="1800">
                <a:latin typeface="Arial" pitchFamily="34" charset="0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Arial" pitchFamily="34" charset="0"/>
              </a:rPr>
              <a:t>with passed value 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Body of A constructor runs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Arial" pitchFamily="34" charset="0"/>
              </a:rPr>
              <a:t>outputs “A”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 constructor initializes member </a:t>
            </a:r>
            <a:r>
              <a:rPr lang="en-US" sz="1800" b="1">
                <a:latin typeface="Courier New" pitchFamily="49" charset="0"/>
              </a:rPr>
              <a:t>m_j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Arial" pitchFamily="34" charset="0"/>
              </a:rPr>
              <a:t>with passed value 3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Body of B constructor runs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Arial" pitchFamily="34" charset="0"/>
              </a:rPr>
              <a:t>outputs “B”</a:t>
            </a:r>
          </a:p>
        </p:txBody>
      </p:sp>
    </p:spTree>
    <p:extLst>
      <p:ext uri="{BB962C8B-B14F-4D97-AF65-F5344CB8AC3E}">
        <p14:creationId xmlns:p14="http://schemas.microsoft.com/office/powerpoint/2010/main" val="5363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Inheritance &amp; Destructor Ordering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44958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class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A(int i) :m_i(i)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  cout &lt;&lt; "A“ &lt;&lt; endl;}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~A() {cout&lt;&lt;"~A"&lt;&lt;endl;}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private: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int m_i;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class B : public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B(int i, int j) :A(i), m_j(j)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  cout &lt;&lt; “B” &lt;&lt; endl;}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~B() {cout &lt;&lt; “~B” &lt;&lt; endl;}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private: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	int m_j_;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int main (int, char *[])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 B b(2,3);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371600"/>
            <a:ext cx="50292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Class and member destructor order: 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 destructor called on object b in main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Body of B destructor runs</a:t>
            </a:r>
          </a:p>
          <a:p>
            <a:pPr lvl="2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outputs “~B”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 destructor calls member </a:t>
            </a:r>
            <a:r>
              <a:rPr lang="en-US" sz="1800" b="1">
                <a:latin typeface="Courier New" pitchFamily="49" charset="0"/>
              </a:rPr>
              <a:t>m_j</a:t>
            </a:r>
            <a:r>
              <a:rPr lang="en-US" sz="1800">
                <a:latin typeface="Arial" pitchFamily="34" charset="0"/>
              </a:rPr>
              <a:t> “destructor”</a:t>
            </a:r>
          </a:p>
          <a:p>
            <a:pPr lvl="2">
              <a:lnSpc>
                <a:spcPct val="80000"/>
              </a:lnSpc>
            </a:pPr>
            <a:r>
              <a:rPr lang="en-US" sz="1800" b="1">
                <a:latin typeface="Courier New" pitchFamily="49" charset="0"/>
              </a:rPr>
              <a:t>int</a:t>
            </a:r>
            <a:r>
              <a:rPr lang="en-US" sz="1800">
                <a:latin typeface="Arial" pitchFamily="34" charset="0"/>
              </a:rPr>
              <a:t> is a built-in type, so it’s a no-op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 destructor calls A destructor</a:t>
            </a:r>
            <a:endParaRPr lang="en-US" sz="2000">
              <a:latin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Body of A destructor runs</a:t>
            </a:r>
          </a:p>
          <a:p>
            <a:pPr lvl="2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outputs “~A”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A destructor calls member </a:t>
            </a:r>
            <a:r>
              <a:rPr lang="en-US" sz="1800" b="1">
                <a:latin typeface="Courier New" pitchFamily="49" charset="0"/>
              </a:rPr>
              <a:t>m_i</a:t>
            </a:r>
            <a:r>
              <a:rPr lang="en-US" sz="1800">
                <a:latin typeface="Arial" pitchFamily="34" charset="0"/>
              </a:rPr>
              <a:t> destructor </a:t>
            </a:r>
          </a:p>
          <a:p>
            <a:pPr lvl="2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again a no-op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Compare dtor and ctor order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at the level of each class, the order of steps is reversed in ctor vs. dtor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ctor: base class, members, body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pitchFamily="34" charset="0"/>
              </a:rPr>
              <a:t>dtor: body, members, base class</a:t>
            </a:r>
          </a:p>
        </p:txBody>
      </p:sp>
    </p:spTree>
    <p:extLst>
      <p:ext uri="{BB962C8B-B14F-4D97-AF65-F5344CB8AC3E}">
        <p14:creationId xmlns:p14="http://schemas.microsoft.com/office/powerpoint/2010/main" val="22821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Virtual Functions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914400"/>
            <a:ext cx="42672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class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A () {</a:t>
            </a:r>
            <a:r>
              <a:rPr lang="en-US" sz="1600" b="1" dirty="0" err="1">
                <a:latin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</a:rPr>
              <a:t>&lt;&lt;" A";}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virtual ~A () {</a:t>
            </a:r>
            <a:r>
              <a:rPr lang="en-US" sz="1600" b="1" dirty="0" err="1">
                <a:latin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</a:rPr>
              <a:t>&lt;&lt;" ~A";}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class B : public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B () :A() {</a:t>
            </a:r>
            <a:r>
              <a:rPr lang="en-US" sz="1600" b="1" dirty="0" err="1">
                <a:latin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</a:rPr>
              <a:t>&lt;&lt;" B";}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virtual ~B() {</a:t>
            </a:r>
            <a:r>
              <a:rPr lang="en-US" sz="1600" b="1" dirty="0" err="1">
                <a:latin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</a:rPr>
              <a:t>&lt;&lt;" ~B";}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main 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, char *[])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// prints "A B"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A *</a:t>
            </a:r>
            <a:r>
              <a:rPr lang="en-US" sz="1600" b="1" dirty="0" err="1">
                <a:latin typeface="Courier New" pitchFamily="49" charset="0"/>
              </a:rPr>
              <a:t>ap</a:t>
            </a:r>
            <a:r>
              <a:rPr lang="en-US" sz="1600" b="1" dirty="0">
                <a:latin typeface="Courier New" pitchFamily="49" charset="0"/>
              </a:rPr>
              <a:t> = new B;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// prints "~B ~A" : would only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// print "~A" if non-virtual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delete </a:t>
            </a:r>
            <a:r>
              <a:rPr lang="en-US" sz="1600" b="1" dirty="0" err="1">
                <a:latin typeface="Courier New" pitchFamily="49" charset="0"/>
              </a:rPr>
              <a:t>ap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};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219200"/>
            <a:ext cx="4953000" cy="5181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" pitchFamily="34" charset="0"/>
              </a:rPr>
              <a:t>Used to support polymorphism with pointers and references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itchFamily="34" charset="0"/>
              </a:rPr>
              <a:t>Declared virtual in a base </a:t>
            </a:r>
            <a:r>
              <a:rPr lang="en-US" sz="2400" dirty="0" smtClean="0">
                <a:latin typeface="Arial" pitchFamily="34" charset="0"/>
              </a:rPr>
              <a:t>class can </a:t>
            </a:r>
            <a:r>
              <a:rPr lang="en-US" sz="2400" dirty="0">
                <a:latin typeface="Arial" pitchFamily="34" charset="0"/>
              </a:rPr>
              <a:t>be overridden in derived class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Overriding only happens when signatures are the same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Otherwise it just overloads the function or operator name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itchFamily="34" charset="0"/>
              </a:rPr>
              <a:t>Ensures derived class function definition is resolved dynamically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E.g., that destructors farther down the hierarchy get called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1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7620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Virtual Functions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762000"/>
            <a:ext cx="44958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class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void x() {</a:t>
            </a:r>
            <a:r>
              <a:rPr lang="en-US" sz="1600" b="1" dirty="0" err="1">
                <a:latin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</a:rPr>
              <a:t>&lt;&lt;"</a:t>
            </a:r>
            <a:r>
              <a:rPr lang="en-US" sz="1600" b="1" dirty="0" err="1">
                <a:latin typeface="Courier New" pitchFamily="49" charset="0"/>
              </a:rPr>
              <a:t>A:x</a:t>
            </a:r>
            <a:r>
              <a:rPr lang="en-US" sz="1600" b="1" dirty="0">
                <a:latin typeface="Courier New" pitchFamily="49" charset="0"/>
              </a:rPr>
              <a:t>";};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virtual void y() {</a:t>
            </a:r>
            <a:r>
              <a:rPr lang="en-US" sz="1600" b="1" dirty="0" err="1">
                <a:latin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</a:rPr>
              <a:t>&lt;&lt;"</a:t>
            </a:r>
            <a:r>
              <a:rPr lang="en-US" sz="1600" b="1" dirty="0" err="1">
                <a:latin typeface="Courier New" pitchFamily="49" charset="0"/>
              </a:rPr>
              <a:t>A:y</a:t>
            </a:r>
            <a:r>
              <a:rPr lang="en-US" sz="1600" b="1" dirty="0">
                <a:latin typeface="Courier New" pitchFamily="49" charset="0"/>
              </a:rPr>
              <a:t>";};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class B : public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void x() {</a:t>
            </a:r>
            <a:r>
              <a:rPr lang="en-US" sz="1600" b="1" dirty="0" err="1">
                <a:latin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</a:rPr>
              <a:t>&lt;&lt;"</a:t>
            </a:r>
            <a:r>
              <a:rPr lang="en-US" sz="1600" b="1" dirty="0" err="1">
                <a:latin typeface="Courier New" pitchFamily="49" charset="0"/>
              </a:rPr>
              <a:t>B:x</a:t>
            </a:r>
            <a:r>
              <a:rPr lang="en-US" sz="1600" b="1" dirty="0">
                <a:latin typeface="Courier New" pitchFamily="49" charset="0"/>
              </a:rPr>
              <a:t>";};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virtual void y() {</a:t>
            </a:r>
            <a:r>
              <a:rPr lang="en-US" sz="1600" b="1" dirty="0" err="1">
                <a:latin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</a:rPr>
              <a:t>&lt;&lt;"</a:t>
            </a:r>
            <a:r>
              <a:rPr lang="en-US" sz="1600" b="1" dirty="0" err="1">
                <a:latin typeface="Courier New" pitchFamily="49" charset="0"/>
              </a:rPr>
              <a:t>B:y</a:t>
            </a:r>
            <a:r>
              <a:rPr lang="en-US" sz="1600" b="1" dirty="0">
                <a:latin typeface="Courier New" pitchFamily="49" charset="0"/>
              </a:rPr>
              <a:t>";};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main 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B </a:t>
            </a:r>
            <a:r>
              <a:rPr lang="en-US" sz="1600" b="1" dirty="0" err="1">
                <a:latin typeface="Courier New" pitchFamily="49" charset="0"/>
              </a:rPr>
              <a:t>b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A *</a:t>
            </a:r>
            <a:r>
              <a:rPr lang="en-US" sz="1600" b="1" dirty="0" err="1">
                <a:latin typeface="Courier New" pitchFamily="49" charset="0"/>
              </a:rPr>
              <a:t>ap</a:t>
            </a:r>
            <a:r>
              <a:rPr lang="en-US" sz="1600" b="1" dirty="0">
                <a:latin typeface="Courier New" pitchFamily="49" charset="0"/>
              </a:rPr>
              <a:t> = &amp;b; B *</a:t>
            </a:r>
            <a:r>
              <a:rPr lang="en-US" sz="1600" b="1" dirty="0" err="1">
                <a:latin typeface="Courier New" pitchFamily="49" charset="0"/>
              </a:rPr>
              <a:t>bp</a:t>
            </a:r>
            <a:r>
              <a:rPr lang="en-US" sz="1600" b="1" dirty="0">
                <a:latin typeface="Courier New" pitchFamily="49" charset="0"/>
              </a:rPr>
              <a:t> = &amp;b;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b.x</a:t>
            </a:r>
            <a:r>
              <a:rPr lang="en-US" sz="1600" b="1" dirty="0">
                <a:latin typeface="Courier New" pitchFamily="49" charset="0"/>
              </a:rPr>
              <a:t> (); // prints "B:x"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b.y</a:t>
            </a:r>
            <a:r>
              <a:rPr lang="en-US" sz="1600" b="1" dirty="0">
                <a:latin typeface="Courier New" pitchFamily="49" charset="0"/>
              </a:rPr>
              <a:t> (); // prints "B:y"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bp</a:t>
            </a:r>
            <a:r>
              <a:rPr lang="en-US" sz="1600" b="1" dirty="0">
                <a:latin typeface="Courier New" pitchFamily="49" charset="0"/>
              </a:rPr>
              <a:t>-&gt;x (); // prints "B:x"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bp</a:t>
            </a:r>
            <a:r>
              <a:rPr lang="en-US" sz="1600" b="1" dirty="0">
                <a:latin typeface="Courier New" pitchFamily="49" charset="0"/>
              </a:rPr>
              <a:t>-&gt;y (); // prints "B:y"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ap.x</a:t>
            </a:r>
            <a:r>
              <a:rPr lang="en-US" sz="1600" b="1" dirty="0">
                <a:latin typeface="Courier New" pitchFamily="49" charset="0"/>
              </a:rPr>
              <a:t> (); // prints "A:x"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ap.y</a:t>
            </a:r>
            <a:r>
              <a:rPr lang="en-US" sz="1600" b="1" dirty="0">
                <a:latin typeface="Courier New" pitchFamily="49" charset="0"/>
              </a:rPr>
              <a:t> (); // prints "B:y"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};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371600"/>
            <a:ext cx="4953000" cy="5181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Only matter with pointer or reference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pitchFamily="34" charset="0"/>
              </a:rPr>
              <a:t>Calls on object itself resolved statically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pitchFamily="34" charset="0"/>
              </a:rPr>
              <a:t>E.g., </a:t>
            </a:r>
            <a:r>
              <a:rPr lang="en-US" sz="1800" b="1" dirty="0" err="1">
                <a:latin typeface="Courier New" pitchFamily="49" charset="0"/>
              </a:rPr>
              <a:t>b.y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Look first at pointer/reference type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pitchFamily="34" charset="0"/>
              </a:rPr>
              <a:t>If non-virtual there, resolve statically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pitchFamily="34" charset="0"/>
              </a:rPr>
              <a:t>E.g., </a:t>
            </a:r>
            <a:r>
              <a:rPr lang="en-US" sz="1800" b="1" dirty="0" err="1">
                <a:latin typeface="Courier New" pitchFamily="49" charset="0"/>
              </a:rPr>
              <a:t>ap</a:t>
            </a:r>
            <a:r>
              <a:rPr lang="en-US" sz="1800" b="1" dirty="0">
                <a:latin typeface="Courier New" pitchFamily="49" charset="0"/>
              </a:rPr>
              <a:t>-&gt;x();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pitchFamily="34" charset="0"/>
              </a:rPr>
              <a:t>If virtual there, resolve dynamically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pitchFamily="34" charset="0"/>
              </a:rPr>
              <a:t>E.g., </a:t>
            </a:r>
            <a:r>
              <a:rPr lang="en-US" sz="1800" b="1" dirty="0" err="1">
                <a:latin typeface="Courier New" pitchFamily="49" charset="0"/>
              </a:rPr>
              <a:t>ap</a:t>
            </a:r>
            <a:r>
              <a:rPr lang="en-US" sz="1800" b="1" dirty="0">
                <a:latin typeface="Courier New" pitchFamily="49" charset="0"/>
              </a:rPr>
              <a:t>-&gt;y();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Note that virtual keyword need not be repeated in derived classes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pitchFamily="34" charset="0"/>
              </a:rPr>
              <a:t>But it’s good style to do so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Caller can force static resolution of a virtual function via scope operator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pitchFamily="34" charset="0"/>
              </a:rPr>
              <a:t>E.g., </a:t>
            </a:r>
            <a:r>
              <a:rPr lang="en-US" sz="1800" b="1" dirty="0" err="1">
                <a:latin typeface="Courier New" pitchFamily="49" charset="0"/>
              </a:rPr>
              <a:t>ap</a:t>
            </a:r>
            <a:r>
              <a:rPr lang="en-US" sz="1800" b="1" dirty="0">
                <a:latin typeface="Courier New" pitchFamily="49" charset="0"/>
              </a:rPr>
              <a:t>-&gt;A::y();</a:t>
            </a:r>
            <a:r>
              <a:rPr lang="en-US" sz="1800" dirty="0">
                <a:latin typeface="Arial" pitchFamily="34" charset="0"/>
              </a:rPr>
              <a:t> prints “A::y”</a:t>
            </a:r>
          </a:p>
        </p:txBody>
      </p:sp>
    </p:spTree>
    <p:extLst>
      <p:ext uri="{BB962C8B-B14F-4D97-AF65-F5344CB8AC3E}">
        <p14:creationId xmlns:p14="http://schemas.microsoft.com/office/powerpoint/2010/main" val="32320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Pure Virtual Functions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762000"/>
            <a:ext cx="42672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class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virtual void x()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virtual void y()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class B : public 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virtual void x();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class C : public B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virtual void y();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int main 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A * ap = new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ap-&gt;x 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ap-&gt;y 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delete ap;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</a:rPr>
              <a:t>};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676400"/>
            <a:ext cx="5105400" cy="4419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Arial" pitchFamily="34" charset="0"/>
              </a:rPr>
              <a:t>A is an Abstract Base Class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Similar to an interface in Java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Declares pure virtual functions (</a:t>
            </a:r>
            <a:r>
              <a:rPr lang="en-US" sz="2000" b="1">
                <a:latin typeface="Arial" pitchFamily="34" charset="0"/>
              </a:rPr>
              <a:t>=0</a:t>
            </a:r>
            <a:r>
              <a:rPr lang="en-US" sz="2000">
                <a:latin typeface="Arial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pitchFamily="34" charset="0"/>
              </a:rPr>
              <a:t>Derived classes override pure virtual methods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B overrides </a:t>
            </a:r>
            <a:r>
              <a:rPr lang="en-US" sz="2000" b="1">
                <a:latin typeface="Courier New" pitchFamily="49" charset="0"/>
              </a:rPr>
              <a:t>x()</a:t>
            </a:r>
            <a:r>
              <a:rPr lang="en-US" sz="2000">
                <a:latin typeface="Arial" pitchFamily="34" charset="0"/>
              </a:rPr>
              <a:t>, C overrides </a:t>
            </a:r>
            <a:r>
              <a:rPr lang="en-US" sz="2000" b="1">
                <a:latin typeface="Courier New" pitchFamily="49" charset="0"/>
              </a:rPr>
              <a:t>y()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pitchFamily="34" charset="0"/>
              </a:rPr>
              <a:t>Can’t instantiate class with declared or inherited pure virtual functions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A and B are abstract, can create a C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pitchFamily="34" charset="0"/>
              </a:rPr>
              <a:t>Can still have a pointer to an abstract class type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Useful for polymorphism</a:t>
            </a:r>
          </a:p>
        </p:txBody>
      </p:sp>
    </p:spTree>
    <p:extLst>
      <p:ext uri="{BB962C8B-B14F-4D97-AF65-F5344CB8AC3E}">
        <p14:creationId xmlns:p14="http://schemas.microsoft.com/office/powerpoint/2010/main" val="6015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Polymorphism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CS-2303, C-Term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E1D9-43CE-404F-8349-5C2DEBEF849C}" type="slidenum">
              <a:rPr lang="en-US"/>
              <a:pPr/>
              <a:t>15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on virtual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method is declared virtual in a class, </a:t>
            </a:r>
          </a:p>
          <a:p>
            <a:pPr lvl="1"/>
            <a:r>
              <a:rPr lang="en-US"/>
              <a:t>… it is automatically virtual in </a:t>
            </a:r>
            <a:r>
              <a:rPr lang="en-US" i="1"/>
              <a:t>all</a:t>
            </a:r>
            <a:r>
              <a:rPr lang="en-US"/>
              <a:t> derived classes</a:t>
            </a:r>
          </a:p>
          <a:p>
            <a:pPr lvl="3"/>
            <a:endParaRPr lang="en-US"/>
          </a:p>
          <a:p>
            <a:r>
              <a:rPr lang="en-US"/>
              <a:t>It is a really, really good idea to make destructors virtual!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	virtual ~Shape();</a:t>
            </a:r>
          </a:p>
          <a:p>
            <a:pPr lvl="1"/>
            <a:r>
              <a:rPr lang="en-US" i="1"/>
              <a:t>Reason:</a:t>
            </a:r>
            <a:r>
              <a:rPr lang="en-US"/>
              <a:t> to invoke the correct destructor, no matter how object is accessed</a:t>
            </a:r>
          </a:p>
        </p:txBody>
      </p:sp>
    </p:spTree>
    <p:extLst>
      <p:ext uri="{BB962C8B-B14F-4D97-AF65-F5344CB8AC3E}">
        <p14:creationId xmlns:p14="http://schemas.microsoft.com/office/powerpoint/2010/main" val="130364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virtual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override one virtual function with two or more ambiguous virtual functions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2667000"/>
            <a:ext cx="4162425" cy="412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32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virtual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2" y="2408147"/>
            <a:ext cx="4548188" cy="437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16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“using” </a:t>
            </a:r>
            <a:r>
              <a:rPr lang="en-US" dirty="0"/>
              <a:t>declaration and class members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using</a:t>
            </a:r>
            <a:r>
              <a:rPr lang="en-US" dirty="0" smtClean="0"/>
              <a:t> declaration in a definition of a class A allows you to introduce a </a:t>
            </a:r>
            <a:r>
              <a:rPr lang="en-US" i="1" dirty="0" smtClean="0"/>
              <a:t>name</a:t>
            </a:r>
            <a:r>
              <a:rPr lang="en-US" dirty="0" smtClean="0"/>
              <a:t> of a data member or member function from a base class of A into the scope of A</a:t>
            </a:r>
          </a:p>
          <a:p>
            <a:r>
              <a:rPr lang="en-US" dirty="0" smtClean="0"/>
              <a:t>A using declaration in a class A may name one of the following:</a:t>
            </a:r>
          </a:p>
          <a:p>
            <a:pPr lvl="1"/>
            <a:r>
              <a:rPr lang="en-US" dirty="0" smtClean="0"/>
              <a:t>A member of a base class of A </a:t>
            </a:r>
          </a:p>
          <a:p>
            <a:pPr lvl="1"/>
            <a:r>
              <a:rPr lang="en-US" dirty="0" smtClean="0"/>
              <a:t>A member of an anonymous union that is a member of a base class of A </a:t>
            </a:r>
          </a:p>
          <a:p>
            <a:pPr lvl="1"/>
            <a:r>
              <a:rPr lang="en-US" dirty="0" smtClean="0"/>
              <a:t>An enumerator for an enumeration type that is a member of a base class of A</a:t>
            </a:r>
          </a:p>
        </p:txBody>
      </p:sp>
    </p:spTree>
    <p:extLst>
      <p:ext uri="{BB962C8B-B14F-4D97-AF65-F5344CB8AC3E}">
        <p14:creationId xmlns:p14="http://schemas.microsoft.com/office/powerpoint/2010/main" val="13491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Declaration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use?</a:t>
            </a:r>
          </a:p>
          <a:p>
            <a:pPr lvl="1"/>
            <a:r>
              <a:rPr lang="en-US" dirty="0" smtClean="0"/>
              <a:t>if you want to create a set of overloaded member functions from base and derived classes</a:t>
            </a:r>
          </a:p>
          <a:p>
            <a:pPr lvl="1"/>
            <a:r>
              <a:rPr lang="en-US" dirty="0" smtClean="0"/>
              <a:t>If you want to change the access of a class member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EE62-43EB-4BE7-9E0F-3A217BB9DD0F}" type="slidenum">
              <a:rPr lang="en-US"/>
              <a:pPr/>
              <a:t>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pic>
        <p:nvPicPr>
          <p:cNvPr id="58372" name="Picture 4" descr="G:\BMP files\1501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7620000" cy="23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91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99" y="161925"/>
            <a:ext cx="3311901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1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What is the output?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6697"/>
            <a:ext cx="2895600" cy="583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72200" y="2895600"/>
            <a:ext cx="1295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example: Using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class C {</a:t>
            </a:r>
          </a:p>
          <a:p>
            <a:pPr marL="0" indent="0">
              <a:buNone/>
            </a:pPr>
            <a:r>
              <a:rPr lang="en-US" dirty="0" smtClean="0"/>
              <a:t>	protected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y;</a:t>
            </a:r>
          </a:p>
          <a:p>
            <a:pPr marL="0" indent="0">
              <a:buNone/>
            </a:pPr>
            <a:r>
              <a:rPr lang="en-US" dirty="0" smtClean="0"/>
              <a:t>	public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z;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 B : public C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buNone/>
            </a:pPr>
            <a:r>
              <a:rPr lang="en-US" dirty="0" smtClean="0"/>
              <a:t>	  </a:t>
            </a:r>
            <a:r>
              <a:rPr lang="en-US" dirty="0"/>
              <a:t>B </a:t>
            </a:r>
            <a:r>
              <a:rPr lang="en-US" dirty="0" err="1"/>
              <a:t>obj_B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  </a:t>
            </a:r>
            <a:r>
              <a:rPr lang="en-US" dirty="0" err="1"/>
              <a:t>obj_B.y</a:t>
            </a:r>
            <a:r>
              <a:rPr lang="en-US" dirty="0"/>
              <a:t> =10;</a:t>
            </a:r>
          </a:p>
          <a:p>
            <a:pPr marL="0" indent="0">
              <a:buNone/>
            </a:pPr>
            <a:r>
              <a:rPr lang="en-US" dirty="0" smtClean="0"/>
              <a:t>	  </a:t>
            </a:r>
            <a:r>
              <a:rPr lang="en-US" dirty="0" err="1"/>
              <a:t>obj_B.z</a:t>
            </a:r>
            <a:r>
              <a:rPr lang="en-US" dirty="0"/>
              <a:t>=8;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667000"/>
            <a:ext cx="471490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Using can be used to change the access</a:t>
            </a:r>
          </a:p>
          <a:p>
            <a:r>
              <a:rPr lang="en-US" dirty="0" smtClean="0"/>
              <a:t>Level of derived class objects on base </a:t>
            </a:r>
          </a:p>
          <a:p>
            <a:r>
              <a:rPr lang="en-US" dirty="0" smtClean="0"/>
              <a:t>Class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0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Using: changing the access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84361"/>
            <a:ext cx="3224213" cy="539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1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examples: is this 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C {</a:t>
            </a:r>
          </a:p>
          <a:p>
            <a:pPr marL="0" indent="0">
              <a:buNone/>
            </a:pPr>
            <a:r>
              <a:rPr lang="en-US" dirty="0" smtClean="0"/>
              <a:t>	private:</a:t>
            </a:r>
          </a:p>
          <a:p>
            <a:pPr marL="0" indent="0">
              <a:buNone/>
            </a:pPr>
            <a:r>
              <a:rPr lang="en-US" dirty="0" smtClean="0"/>
              <a:t>  		</a:t>
            </a:r>
            <a:r>
              <a:rPr lang="en-US" dirty="0" err="1" smtClean="0"/>
              <a:t>int</a:t>
            </a:r>
            <a:r>
              <a:rPr lang="en-US" dirty="0" smtClean="0"/>
              <a:t> y;</a:t>
            </a:r>
          </a:p>
          <a:p>
            <a:pPr marL="0" indent="0">
              <a:buNone/>
            </a:pPr>
            <a:r>
              <a:rPr lang="en-US" dirty="0" smtClean="0"/>
              <a:t>	public:</a:t>
            </a:r>
          </a:p>
          <a:p>
            <a:pPr marL="0" indent="0">
              <a:buNone/>
            </a:pPr>
            <a:r>
              <a:rPr lang="en-US" dirty="0" smtClean="0"/>
              <a:t>  		</a:t>
            </a:r>
            <a:r>
              <a:rPr lang="en-US" dirty="0" err="1" smtClean="0"/>
              <a:t>int</a:t>
            </a:r>
            <a:r>
              <a:rPr lang="en-US" dirty="0" smtClean="0"/>
              <a:t> z;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B : public C 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using C::y;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using </a:t>
            </a:r>
            <a:r>
              <a:rPr lang="en-US" dirty="0"/>
              <a:t>C::z;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buNone/>
            </a:pPr>
            <a:r>
              <a:rPr lang="en-US" dirty="0" smtClean="0"/>
              <a:t>	  B </a:t>
            </a:r>
            <a:r>
              <a:rPr lang="en-US" dirty="0" err="1" smtClean="0"/>
              <a:t>obj_B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  </a:t>
            </a:r>
            <a:r>
              <a:rPr lang="en-US" dirty="0" err="1" smtClean="0"/>
              <a:t>obj_B.y</a:t>
            </a:r>
            <a:r>
              <a:rPr lang="en-US" dirty="0" smtClean="0"/>
              <a:t> =10;</a:t>
            </a:r>
          </a:p>
          <a:p>
            <a:pPr marL="0" indent="0">
              <a:buNone/>
            </a:pPr>
            <a:r>
              <a:rPr lang="en-US" dirty="0" smtClean="0"/>
              <a:t>	  </a:t>
            </a:r>
            <a:r>
              <a:rPr lang="en-US" dirty="0" err="1" smtClean="0"/>
              <a:t>obj_B.z</a:t>
            </a:r>
            <a:r>
              <a:rPr lang="en-US" dirty="0" smtClean="0"/>
              <a:t>=8;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41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“using”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cannot restrict the access to x with a using declaration</a:t>
            </a:r>
          </a:p>
          <a:p>
            <a:r>
              <a:rPr lang="en-US" dirty="0" smtClean="0"/>
              <a:t>You may increase the access of the following members:</a:t>
            </a:r>
          </a:p>
          <a:p>
            <a:pPr lvl="1"/>
            <a:r>
              <a:rPr lang="en-US" dirty="0" smtClean="0"/>
              <a:t>A member inherited as private. (You cannot increase the access of a member declared as private because a using declaration must have access to the member's name.) </a:t>
            </a:r>
          </a:p>
          <a:p>
            <a:pPr lvl="1"/>
            <a:r>
              <a:rPr lang="en-US" dirty="0" smtClean="0"/>
              <a:t>A member either inherited or declared as protected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there the “PRIVATE”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reduce access to base class members, and functionalities from the child class</a:t>
            </a:r>
          </a:p>
          <a:p>
            <a:r>
              <a:rPr lang="en-US" dirty="0" smtClean="0"/>
              <a:t>To simulate composition (inclusion)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3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"Car has-a Engine" relationship can be expressed using </a:t>
            </a:r>
            <a:r>
              <a:rPr lang="en-US" i="1" dirty="0" smtClean="0"/>
              <a:t>simple composition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7" y="2743200"/>
            <a:ext cx="6138863" cy="390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0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"Car has-a Engine" relationship can also be expressed using </a:t>
            </a:r>
            <a:r>
              <a:rPr lang="en-US" i="1" dirty="0" smtClean="0"/>
              <a:t>private inheritance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72" y="2957513"/>
            <a:ext cx="7798028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8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"Car has-a Engine" relationship can also be expressed using </a:t>
            </a:r>
            <a:r>
              <a:rPr lang="en-US" i="1" dirty="0" smtClean="0"/>
              <a:t>private inheritance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7247202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870A-0274-4953-BDB2-31F46205FB72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>
              <a:lnSpc>
                <a:spcPct val="78000"/>
              </a:lnSpc>
              <a:spcBef>
                <a:spcPts val="1275"/>
              </a:spcBef>
              <a:buFontTx/>
              <a:buNone/>
            </a:pPr>
            <a:r>
              <a:rPr lang="en-US" sz="2000" b="1" i="1" noProof="1">
                <a:solidFill>
                  <a:srgbClr val="000000"/>
                </a:solidFill>
                <a:latin typeface="Officina Sans" charset="-128"/>
                <a:ea typeface="Officina Sans" charset="-128"/>
              </a:rPr>
              <a:t>Contents of </a:t>
            </a:r>
            <a:r>
              <a:rPr lang="en-US" sz="2000" noProof="1">
                <a:solidFill>
                  <a:srgbClr val="000000"/>
                </a:solidFill>
                <a:latin typeface="Prestige Elite"/>
                <a:ea typeface="Officina Sans" charset="-128"/>
              </a:rPr>
              <a:t>grade.h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#ifndef GRADE_H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#define GRADE_H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// Grade class declaration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class Grade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private: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char letter;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float score;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void calcGrade(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void</a:t>
            </a: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public: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void setScore(float s) { score = s; calcGrade();}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float getScore(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void</a:t>
            </a: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) {return score; }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char getLetter(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void</a:t>
            </a: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) { return letter; }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#endif</a:t>
            </a:r>
            <a:r>
              <a:rPr lang="en-US" sz="2000" noProof="1">
                <a:solidFill>
                  <a:srgbClr val="000000"/>
                </a:solidFill>
                <a:latin typeface="Prestige Elite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98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several similarities between these two variants:</a:t>
            </a:r>
          </a:p>
          <a:p>
            <a:pPr lvl="1"/>
            <a:r>
              <a:rPr lang="en-US" dirty="0" smtClean="0"/>
              <a:t>In both cases there is exactly one Engine member object contained in every Car object</a:t>
            </a:r>
          </a:p>
          <a:p>
            <a:pPr lvl="1"/>
            <a:r>
              <a:rPr lang="en-US" dirty="0" smtClean="0"/>
              <a:t>In neither case can users (outsiders) convert a Car* to </a:t>
            </a:r>
            <a:r>
              <a:rPr lang="en-US" dirty="0" smtClean="0"/>
              <a:t>an Engine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In both cases the Car class has a start() method that calls </a:t>
            </a:r>
            <a:r>
              <a:rPr lang="en-US" dirty="0" smtClean="0"/>
              <a:t>the start</a:t>
            </a:r>
            <a:r>
              <a:rPr lang="en-US" dirty="0" smtClean="0"/>
              <a:t>() method on the contained Engine object.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5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also several distinctions:</a:t>
            </a:r>
          </a:p>
          <a:p>
            <a:pPr lvl="1"/>
            <a:r>
              <a:rPr lang="en-US" dirty="0" smtClean="0"/>
              <a:t>The simple-composition variant is needed if you want to contain several Engines per Car</a:t>
            </a:r>
          </a:p>
          <a:p>
            <a:pPr lvl="1"/>
            <a:r>
              <a:rPr lang="en-US" dirty="0" smtClean="0"/>
              <a:t>The private-inheritance variant can introduce unnecessary multiple inheritance</a:t>
            </a:r>
          </a:p>
          <a:p>
            <a:pPr lvl="1"/>
            <a:r>
              <a:rPr lang="en-US" dirty="0" smtClean="0"/>
              <a:t>The private-inheritance variant allows members of Car to convert a Car* to an Engine*</a:t>
            </a:r>
          </a:p>
          <a:p>
            <a:pPr lvl="1"/>
            <a:r>
              <a:rPr lang="en-US" dirty="0" smtClean="0"/>
              <a:t>The private-inheritance variant allows access to the protected members of the base class</a:t>
            </a:r>
          </a:p>
          <a:p>
            <a:pPr lvl="1"/>
            <a:r>
              <a:rPr lang="en-US" dirty="0" smtClean="0"/>
              <a:t>The private-inheritance variant allows Car to override Engine's virtual functions</a:t>
            </a:r>
          </a:p>
          <a:p>
            <a:pPr lvl="1"/>
            <a:r>
              <a:rPr lang="en-US" dirty="0" smtClean="0"/>
              <a:t>The private-inheritance variant makes it </a:t>
            </a:r>
            <a:r>
              <a:rPr lang="en-US" i="1" dirty="0" smtClean="0"/>
              <a:t>slightly</a:t>
            </a:r>
            <a:r>
              <a:rPr lang="en-US" dirty="0" smtClean="0"/>
              <a:t> simpler (20 characters compared to 28 characters) to give Car a start() method that simply calls through to the Engine's start()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should I prefer?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composition when you can, private inheritance when you have to!!!</a:t>
            </a:r>
          </a:p>
          <a:p>
            <a:r>
              <a:rPr lang="en-US" dirty="0" smtClean="0"/>
              <a:t>Normally you don't </a:t>
            </a:r>
            <a:r>
              <a:rPr lang="en-US" i="1" dirty="0" smtClean="0"/>
              <a:t>want</a:t>
            </a:r>
            <a:r>
              <a:rPr lang="en-US" dirty="0" smtClean="0"/>
              <a:t> to have access to the internals of too many other classes: </a:t>
            </a:r>
          </a:p>
          <a:p>
            <a:pPr lvl="1"/>
            <a:r>
              <a:rPr lang="en-US" dirty="0" smtClean="0"/>
              <a:t>using private inheritance increases the risk of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inclusion?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modify functionalities for the composed class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5563"/>
            <a:ext cx="8382000" cy="310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2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inclusion?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legitimate, long-term use for private inheritance:</a:t>
            </a:r>
          </a:p>
          <a:p>
            <a:pPr lvl="1"/>
            <a:r>
              <a:rPr lang="en-US" dirty="0" smtClean="0"/>
              <a:t>you want to build a class Fred that uses code in a class Wilma </a:t>
            </a:r>
          </a:p>
          <a:p>
            <a:pPr lvl="1"/>
            <a:r>
              <a:rPr lang="en-US" dirty="0" smtClean="0"/>
              <a:t>the code from class Wilma needs to invoke member functions from your new class, Fred</a:t>
            </a:r>
          </a:p>
          <a:p>
            <a:pPr lvl="1"/>
            <a:r>
              <a:rPr lang="en-US" dirty="0" smtClean="0"/>
              <a:t>In this case, Fred calls non-</a:t>
            </a:r>
            <a:r>
              <a:rPr lang="en-US" dirty="0" err="1" smtClean="0"/>
              <a:t>virtuals</a:t>
            </a:r>
            <a:r>
              <a:rPr lang="en-US" dirty="0" smtClean="0"/>
              <a:t> in Wilma, and Wilma calls (usually pure </a:t>
            </a:r>
            <a:r>
              <a:rPr lang="en-US" dirty="0" err="1" smtClean="0"/>
              <a:t>virtuals</a:t>
            </a:r>
            <a:r>
              <a:rPr lang="en-US" dirty="0" smtClean="0"/>
              <a:t>) in itself, which are overridden by Fred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16" y="321715"/>
            <a:ext cx="8096484" cy="600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5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there the protected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protected inheritance allows derived classes of derived classes to know about the inheritance relationship</a:t>
            </a:r>
          </a:p>
          <a:p>
            <a:r>
              <a:rPr lang="en-US" dirty="0" smtClean="0"/>
              <a:t>Your grand kids are effectively exposed to your implementation details</a:t>
            </a:r>
          </a:p>
          <a:p>
            <a:pPr lvl="1"/>
            <a:r>
              <a:rPr lang="en-US" dirty="0" smtClean="0"/>
              <a:t>Benefits: it allows derived classes of the protected derived class to exploit the relationship to the protected base class</a:t>
            </a:r>
          </a:p>
          <a:p>
            <a:pPr lvl="1"/>
            <a:r>
              <a:rPr lang="en-US" dirty="0" smtClean="0"/>
              <a:t>Costs: the protected derived class can't change the relationship without potentially breaking further derived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A45-5ADB-435C-93A8-2E1232E8F643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endParaRPr lang="en-US" sz="2400" noProof="1">
              <a:solidFill>
                <a:srgbClr val="000000"/>
              </a:solidFill>
              <a:latin typeface="Prestige Elite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876800"/>
          </a:xfrm>
        </p:spPr>
        <p:txBody>
          <a:bodyPr/>
          <a:lstStyle/>
          <a:p>
            <a:pPr>
              <a:lnSpc>
                <a:spcPct val="78000"/>
              </a:lnSpc>
              <a:spcBef>
                <a:spcPts val="1275"/>
              </a:spcBef>
              <a:buFontTx/>
              <a:buNone/>
            </a:pPr>
            <a:r>
              <a:rPr lang="en-US" sz="2400" b="1" i="1" noProof="1">
                <a:solidFill>
                  <a:srgbClr val="000000"/>
                </a:solidFill>
                <a:latin typeface="Officina Sans" charset="-128"/>
                <a:ea typeface="Officina Sans" charset="-128"/>
              </a:rPr>
              <a:t>Contents of </a:t>
            </a:r>
            <a:r>
              <a:rPr lang="en-US" sz="2400" noProof="1">
                <a:solidFill>
                  <a:srgbClr val="000000"/>
                </a:solidFill>
                <a:latin typeface="Prestige Elite"/>
                <a:ea typeface="Officina Sans" charset="-128"/>
              </a:rPr>
              <a:t>test.h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#ifndef TEST_H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#define TEST_H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// </a:t>
            </a: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Test class declaration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class Test </a:t>
            </a: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en-US" sz="1800" noProof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private: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int numQuestions;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float pointsEach;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int numMissed;</a:t>
            </a:r>
          </a:p>
          <a:p>
            <a:pPr>
              <a:lnSpc>
                <a:spcPct val="78000"/>
              </a:lnSpc>
              <a:spcBef>
                <a:spcPts val="475"/>
              </a:spcBef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public: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Test(int, int);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#endif	</a:t>
            </a:r>
          </a:p>
        </p:txBody>
      </p:sp>
    </p:spTree>
    <p:extLst>
      <p:ext uri="{BB962C8B-B14F-4D97-AF65-F5344CB8AC3E}">
        <p14:creationId xmlns:p14="http://schemas.microsoft.com/office/powerpoint/2010/main" val="422642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A45-5ADB-435C-93A8-2E1232E8F643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endParaRPr lang="en-US" sz="2400" noProof="1">
              <a:solidFill>
                <a:srgbClr val="000000"/>
              </a:solidFill>
              <a:latin typeface="Prestige Elite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78000"/>
              </a:lnSpc>
              <a:spcBef>
                <a:spcPts val="1275"/>
              </a:spcBef>
              <a:buFontTx/>
              <a:buNone/>
            </a:pPr>
            <a:r>
              <a:rPr lang="en-US" sz="2400" b="1" i="1" noProof="1">
                <a:solidFill>
                  <a:srgbClr val="000000"/>
                </a:solidFill>
                <a:latin typeface="Officina Sans" charset="-128"/>
                <a:ea typeface="Officina Sans" charset="-128"/>
              </a:rPr>
              <a:t>Contents of </a:t>
            </a:r>
            <a:r>
              <a:rPr lang="en-US" sz="2400" noProof="1">
                <a:solidFill>
                  <a:srgbClr val="000000"/>
                </a:solidFill>
                <a:latin typeface="Prestige Elite"/>
                <a:ea typeface="Officina Sans" charset="-128"/>
              </a:rPr>
              <a:t>test.h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#ifndef TEST_H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#define TEST_H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#include "grade.h"  // Must include Grade class declaration.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// Test class declaration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class Test : </a:t>
            </a:r>
            <a:r>
              <a:rPr lang="en-US" sz="1800" noProof="1" smtClean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Grade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private: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int numQuestions;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float pointsEach;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int numMissed;</a:t>
            </a:r>
          </a:p>
          <a:p>
            <a:pPr>
              <a:lnSpc>
                <a:spcPct val="78000"/>
              </a:lnSpc>
              <a:spcBef>
                <a:spcPts val="475"/>
              </a:spcBef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public: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Test(int, int);</a:t>
            </a:r>
          </a:p>
          <a:p>
            <a:pPr>
              <a:lnSpc>
                <a:spcPct val="78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#endif	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95625"/>
            <a:ext cx="2886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2400"/>
            <a:ext cx="583882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43600" y="4876800"/>
            <a:ext cx="2057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685800"/>
            <a:ext cx="59817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2209800"/>
            <a:ext cx="59340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3657600"/>
            <a:ext cx="59626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5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8C67-068C-4250-A331-7E660E47BEB7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Passing Arguments to Base Class Constructors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Assume a class called Cube is derived from a class called Rect.  Here is how the constructor looks in Rect: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Rect::Rect(float w, float l)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   width = w;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   length = l;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   area = length * width;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1663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A0A7-7D4C-4AC0-A9E9-FDF1045782C8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Cube constructor: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Cube::Cube(float wide, float long, float high) : Rect(wide, long)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height = high;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volume = area * high;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9623-8163-4944-9B07-CF987FCBD79E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Form: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&lt;class name&gt;::&lt;class name&gt;(parameter list) : &lt;base class name&gt; (parameter list)</a:t>
            </a:r>
          </a:p>
          <a:p>
            <a:r>
              <a:rPr lang="en-US"/>
              <a:t>Note that the derived class constructor must take enough arguments to be able to pass to the base class constructor</a:t>
            </a:r>
          </a:p>
        </p:txBody>
      </p:sp>
    </p:spTree>
    <p:extLst>
      <p:ext uri="{BB962C8B-B14F-4D97-AF65-F5344CB8AC3E}">
        <p14:creationId xmlns:p14="http://schemas.microsoft.com/office/powerpoint/2010/main" val="2792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1836</Words>
  <Application>Microsoft Office PowerPoint</Application>
  <PresentationFormat>On-screen Show (4:3)</PresentationFormat>
  <Paragraphs>347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Inheritance &amp; Polymorphism</vt:lpstr>
      <vt:lpstr>Inheritance </vt:lpstr>
      <vt:lpstr>PowerPoint Presentation</vt:lpstr>
      <vt:lpstr>PowerPoint Presentation</vt:lpstr>
      <vt:lpstr>PowerPoint Presentation</vt:lpstr>
      <vt:lpstr>PowerPoint Presentation</vt:lpstr>
      <vt:lpstr>Passing Arguments to Base Class Constructors</vt:lpstr>
      <vt:lpstr>Cube constructor:</vt:lpstr>
      <vt:lpstr>General Form:</vt:lpstr>
      <vt:lpstr>Inheritance &amp; Constructor Ordering</vt:lpstr>
      <vt:lpstr>Inheritance &amp; Destructor Ordering</vt:lpstr>
      <vt:lpstr>Virtual Functions</vt:lpstr>
      <vt:lpstr>Virtual Functions</vt:lpstr>
      <vt:lpstr>Pure Virtual Functions</vt:lpstr>
      <vt:lpstr>Notes on virtual</vt:lpstr>
      <vt:lpstr>Notes on virtual</vt:lpstr>
      <vt:lpstr>Notes on virtual</vt:lpstr>
      <vt:lpstr>The “using” declaration and class members </vt:lpstr>
      <vt:lpstr>Using Declaration </vt:lpstr>
      <vt:lpstr>PowerPoint Presentation</vt:lpstr>
      <vt:lpstr>PowerPoint Presentation</vt:lpstr>
      <vt:lpstr>Another example: Using declaration</vt:lpstr>
      <vt:lpstr>Using: changing the access level</vt:lpstr>
      <vt:lpstr>More examples: is this valid?</vt:lpstr>
      <vt:lpstr>Notes on “using”</vt:lpstr>
      <vt:lpstr>Why is there the “PRIVATE” inheritance?</vt:lpstr>
      <vt:lpstr>Composition</vt:lpstr>
      <vt:lpstr>Inclusion</vt:lpstr>
      <vt:lpstr>Inclusion</vt:lpstr>
      <vt:lpstr>Similarities</vt:lpstr>
      <vt:lpstr>Differences</vt:lpstr>
      <vt:lpstr>Which should I prefer?</vt:lpstr>
      <vt:lpstr>When to use inclusion?</vt:lpstr>
      <vt:lpstr>When to use inclusion?</vt:lpstr>
      <vt:lpstr>PowerPoint Presentation</vt:lpstr>
      <vt:lpstr>Why is there the protected inheritance?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MGT</dc:creator>
  <cp:lastModifiedBy>MGT</cp:lastModifiedBy>
  <cp:revision>19</cp:revision>
  <dcterms:created xsi:type="dcterms:W3CDTF">2012-11-22T16:20:08Z</dcterms:created>
  <dcterms:modified xsi:type="dcterms:W3CDTF">2013-10-24T17:46:18Z</dcterms:modified>
</cp:coreProperties>
</file>